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0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6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5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2c6TkWiLb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3942C-FFA3-C991-1F2C-65F43848E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5" r="-1" b="1985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AC6613D-88ED-73BE-1BE5-B63F53893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086" y="3510095"/>
            <a:ext cx="9994373" cy="2226244"/>
          </a:xfrm>
        </p:spPr>
        <p:txBody>
          <a:bodyPr anchor="t">
            <a:normAutofit/>
          </a:bodyPr>
          <a:lstStyle/>
          <a:p>
            <a:r>
              <a:rPr lang="nb-NO"/>
              <a:t>FAU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DE8BCB-DE69-02DB-2477-917C73D2D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949" y="725466"/>
            <a:ext cx="7974719" cy="2713192"/>
          </a:xfrm>
        </p:spPr>
        <p:txBody>
          <a:bodyPr anchor="b">
            <a:normAutofit/>
          </a:bodyPr>
          <a:lstStyle/>
          <a:p>
            <a:r>
              <a:rPr lang="nb-NO" dirty="0"/>
              <a:t>Ny på ungdomsskolen</a:t>
            </a:r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4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71128-F4A9-19B6-0BEC-2B70FEDA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Velkommen til FAU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4993F8-96B3-402E-5895-43ED7F6F4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Vi håper mange her sitter med et ønske å komme i FAU</a:t>
            </a:r>
          </a:p>
          <a:p>
            <a:endParaRPr lang="nb-NO" dirty="0"/>
          </a:p>
          <a:p>
            <a:r>
              <a:rPr lang="nb-NO" dirty="0"/>
              <a:t> Møte 2 ganger i semesteret</a:t>
            </a:r>
          </a:p>
          <a:p>
            <a:endParaRPr lang="nb-NO" dirty="0"/>
          </a:p>
          <a:p>
            <a:r>
              <a:rPr lang="nb-NO" dirty="0"/>
              <a:t>Tas opp saker som gjelder barna våre </a:t>
            </a:r>
          </a:p>
          <a:p>
            <a:endParaRPr lang="nb-NO" dirty="0"/>
          </a:p>
          <a:p>
            <a:r>
              <a:rPr lang="nb-NO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</a:t>
            </a:r>
            <a:endParaRPr lang="nb-NO" b="1" dirty="0">
              <a:solidFill>
                <a:schemeClr val="bg1"/>
              </a:solidFill>
            </a:endParaRP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941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F9C6E-29E5-B9E8-E623-50C4AFDB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engasjement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B5DA34-B17E-2047-D9F6-B1FFA280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 </a:t>
            </a:r>
            <a:r>
              <a:rPr lang="nb-NO" dirty="0" err="1"/>
              <a:t>Klassfelleskap</a:t>
            </a:r>
            <a:r>
              <a:rPr lang="nb-NO" dirty="0"/>
              <a:t>  </a:t>
            </a:r>
          </a:p>
          <a:p>
            <a:pPr lvl="7"/>
            <a:r>
              <a:rPr lang="nb-NO" dirty="0"/>
              <a:t> 3 år sammen med medelever og foresatte</a:t>
            </a:r>
          </a:p>
          <a:p>
            <a:pPr lvl="7"/>
            <a:r>
              <a:rPr lang="nb-NO" dirty="0"/>
              <a:t>Støtte opp under det sosiale</a:t>
            </a:r>
          </a:p>
          <a:p>
            <a:pPr lvl="7"/>
            <a:r>
              <a:rPr lang="nb-NO" dirty="0"/>
              <a:t>Foreldrenettverk?</a:t>
            </a:r>
          </a:p>
          <a:p>
            <a:pPr lvl="7"/>
            <a:r>
              <a:rPr lang="nb-NO" dirty="0"/>
              <a:t>Post korona barna kan trenge litt ekstra støtte til det sosiale…</a:t>
            </a:r>
          </a:p>
          <a:p>
            <a:pPr lvl="7"/>
            <a:endParaRPr lang="nb-NO" dirty="0"/>
          </a:p>
          <a:p>
            <a:pPr lvl="4"/>
            <a:r>
              <a:rPr lang="nb-NO" dirty="0"/>
              <a:t> Det vi ser, er at når foreldrene kjenner hverandre, så mobber ikke barna hverandre. Dette henger sammen – Tone Marta Sødal  (Elevombudet Kristiansand)</a:t>
            </a:r>
          </a:p>
          <a:p>
            <a:pPr lvl="4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D0F615A-100A-9327-7C61-DCA0F6CD0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584" y="4580467"/>
            <a:ext cx="1850594" cy="248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15169-1EE7-9357-D862-9014B06A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Foreldrerollen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DD27FF-6FAB-CDA7-923C-4BC5E27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Utfordringer utenfor skolen kan påvirker inn på skolen </a:t>
            </a:r>
          </a:p>
          <a:p>
            <a:pPr lvl="5"/>
            <a:r>
              <a:rPr lang="nb-NO" dirty="0"/>
              <a:t>Nok søvn</a:t>
            </a:r>
          </a:p>
          <a:p>
            <a:pPr lvl="5"/>
            <a:r>
              <a:rPr lang="nb-NO" dirty="0"/>
              <a:t>Sosialt liv</a:t>
            </a:r>
          </a:p>
          <a:p>
            <a:pPr lvl="5"/>
            <a:r>
              <a:rPr lang="nb-NO" dirty="0"/>
              <a:t>Konflikter hjemme</a:t>
            </a:r>
          </a:p>
          <a:p>
            <a:pPr lvl="5"/>
            <a:r>
              <a:rPr lang="nb-NO" dirty="0"/>
              <a:t>Språkbruk</a:t>
            </a:r>
          </a:p>
          <a:p>
            <a:pPr lvl="5"/>
            <a:r>
              <a:rPr lang="nb-NO" dirty="0"/>
              <a:t>Hvordan man snakker om andre</a:t>
            </a:r>
          </a:p>
          <a:p>
            <a:pPr lvl="5"/>
            <a:r>
              <a:rPr lang="nb-NO" dirty="0"/>
              <a:t>Sosiale medier</a:t>
            </a:r>
          </a:p>
          <a:p>
            <a:pPr lvl="5"/>
            <a:endParaRPr lang="nb-NO" dirty="0"/>
          </a:p>
          <a:p>
            <a:pPr lvl="3"/>
            <a:r>
              <a:rPr lang="nb-NO" sz="2800" dirty="0"/>
              <a:t>Forventninger til foreldre</a:t>
            </a:r>
          </a:p>
          <a:p>
            <a:pPr lvl="5"/>
            <a:r>
              <a:rPr lang="nb-NO" dirty="0"/>
              <a:t>Foreldremøter</a:t>
            </a:r>
          </a:p>
          <a:p>
            <a:pPr lvl="5"/>
            <a:r>
              <a:rPr lang="nb-NO" dirty="0"/>
              <a:t>Trinn oppgaver</a:t>
            </a:r>
          </a:p>
          <a:p>
            <a:pPr lvl="5"/>
            <a:r>
              <a:rPr lang="nb-NO" dirty="0"/>
              <a:t>Støtte opp under det sosiale som arrangeres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591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B3CD31-A7EF-7FAB-FF2B-13207998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 informasjon bestemt i FAU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5C66BF-3DB6-7163-BCCB-4ADD0DA6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4480"/>
            <a:ext cx="10722932" cy="493839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Turen med Grim skole</a:t>
            </a:r>
          </a:p>
          <a:p>
            <a:pPr lvl="5"/>
            <a:r>
              <a:rPr lang="nb-NO" dirty="0"/>
              <a:t>8 Klass</a:t>
            </a:r>
            <a:r>
              <a:rPr lang="nb-NO" dirty="0">
                <a:sym typeface="Wingdings" panose="05000000000000000000" pitchFamily="2" charset="2"/>
              </a:rPr>
              <a:t> Dagstur til </a:t>
            </a:r>
            <a:r>
              <a:rPr lang="nb-NO" dirty="0" err="1">
                <a:sym typeface="Wingdings" panose="05000000000000000000" pitchFamily="2" charset="2"/>
              </a:rPr>
              <a:t>Ternevika</a:t>
            </a:r>
            <a:endParaRPr lang="nb-NO" dirty="0">
              <a:sym typeface="Wingdings" panose="05000000000000000000" pitchFamily="2" charset="2"/>
            </a:endParaRPr>
          </a:p>
          <a:p>
            <a:pPr lvl="5"/>
            <a:r>
              <a:rPr lang="nb-NO" dirty="0">
                <a:sym typeface="Wingdings" panose="05000000000000000000" pitchFamily="2" charset="2"/>
              </a:rPr>
              <a:t>9 Klasse  Overnatting i </a:t>
            </a:r>
            <a:r>
              <a:rPr lang="nb-NO" dirty="0" err="1">
                <a:sym typeface="Wingdings" panose="05000000000000000000" pitchFamily="2" charset="2"/>
              </a:rPr>
              <a:t>Helleviga</a:t>
            </a:r>
            <a:endParaRPr lang="nb-NO" dirty="0">
              <a:sym typeface="Wingdings" panose="05000000000000000000" pitchFamily="2" charset="2"/>
            </a:endParaRPr>
          </a:p>
          <a:p>
            <a:pPr lvl="5"/>
            <a:r>
              <a:rPr lang="nb-NO" dirty="0">
                <a:sym typeface="Wingdings" panose="05000000000000000000" pitchFamily="2" charset="2"/>
              </a:rPr>
              <a:t>10 Klasse  Overnatting Bragdøya og Skoleball</a:t>
            </a:r>
          </a:p>
          <a:p>
            <a:pPr lvl="5"/>
            <a:endParaRPr lang="nb-NO" dirty="0">
              <a:sym typeface="Wingdings" panose="05000000000000000000" pitchFamily="2" charset="2"/>
            </a:endParaRPr>
          </a:p>
          <a:p>
            <a:pPr marL="228600" marR="0" lvl="4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Gratis prinsippet ønskes av FAU å følges</a:t>
            </a:r>
          </a:p>
          <a:p>
            <a:pPr marL="2514600" marR="0" lvl="5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Kommunen ikke kan kreve betaling fra elever eller foreldre for verken undervisningsmateriell eller aktiviteter (faglige eller sosiale) som skjer i skoletida og i skolens regi, og som er en del av grunnskoleopplæringa i samsvar med opplæringslova og lovens </a:t>
            </a:r>
            <a:r>
              <a:rPr kumimoji="0" lang="nb-NO" sz="1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forskrifter.</a:t>
            </a:r>
            <a:endParaRPr kumimoji="0" lang="nb-NO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  <a:sym typeface="Wingdings" panose="05000000000000000000" pitchFamily="2" charset="2"/>
            </a:endParaRPr>
          </a:p>
          <a:p>
            <a:pPr marL="2514600" marR="0" lvl="5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FAU ønsker at så langt det er mulig at klassene skal ha samme tilbud og muligheter</a:t>
            </a:r>
          </a:p>
          <a:p>
            <a:pPr lvl="3"/>
            <a:endParaRPr lang="nb-NO" dirty="0">
              <a:sym typeface="Wingdings" panose="05000000000000000000" pitchFamily="2" charset="2"/>
            </a:endParaRPr>
          </a:p>
          <a:p>
            <a:pPr lvl="3"/>
            <a:r>
              <a:rPr lang="nb-NO" sz="2800" dirty="0">
                <a:sym typeface="Wingdings" panose="05000000000000000000" pitchFamily="2" charset="2"/>
              </a:rPr>
              <a:t>Klassekasse</a:t>
            </a:r>
          </a:p>
          <a:p>
            <a:pPr lvl="5"/>
            <a:r>
              <a:rPr lang="nb-NO" dirty="0">
                <a:sym typeface="Wingdings" panose="05000000000000000000" pitchFamily="2" charset="2"/>
              </a:rPr>
              <a:t>FAU har satt føringer for at hver klasse kan opprette en klassekasse. Der kan foreldre </a:t>
            </a:r>
            <a:r>
              <a:rPr lang="nb-NO" b="1" u="sng" dirty="0">
                <a:sym typeface="Wingdings" panose="05000000000000000000" pitchFamily="2" charset="2"/>
              </a:rPr>
              <a:t>FRIVILLIG</a:t>
            </a:r>
            <a:r>
              <a:rPr lang="nb-NO" dirty="0">
                <a:sym typeface="Wingdings" panose="05000000000000000000" pitchFamily="2" charset="2"/>
              </a:rPr>
              <a:t> overføre et beløp som skal gjelder for skoleåret</a:t>
            </a:r>
          </a:p>
          <a:p>
            <a:pPr lvl="5"/>
            <a:r>
              <a:rPr lang="nb-NO" dirty="0">
                <a:sym typeface="Wingdings" panose="05000000000000000000" pitchFamily="2" charset="2"/>
              </a:rPr>
              <a:t>Klassekassen skal ikke inneholde mer enn 5000kr. </a:t>
            </a:r>
          </a:p>
          <a:p>
            <a:pPr lvl="5"/>
            <a:r>
              <a:rPr lang="nb-NO" dirty="0">
                <a:sym typeface="Wingdings" panose="05000000000000000000" pitchFamily="2" charset="2"/>
              </a:rPr>
              <a:t>Klassekassen skal brukes av kontaktlærerne i samarbeid med klassekontakt til sosiale aktiviteter</a:t>
            </a:r>
          </a:p>
          <a:p>
            <a:pPr lvl="5"/>
            <a:endParaRPr lang="nb-NO" dirty="0">
              <a:sym typeface="Wingdings" panose="05000000000000000000" pitchFamily="2" charset="2"/>
            </a:endParaRPr>
          </a:p>
          <a:p>
            <a:pPr marL="2286000" lvl="5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340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810E20-5873-D19E-6262-9A8CF507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 informasjon bestemt i FAU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DD7CDF-AA43-547D-D739-47ACB51C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Foreldre oppgaver</a:t>
            </a:r>
          </a:p>
          <a:p>
            <a:pPr lvl="5"/>
            <a:r>
              <a:rPr lang="nb-NO" dirty="0"/>
              <a:t> 8 Klasse</a:t>
            </a:r>
            <a:r>
              <a:rPr lang="nb-NO" dirty="0">
                <a:sym typeface="Wingdings" panose="05000000000000000000" pitchFamily="2" charset="2"/>
              </a:rPr>
              <a:t> Foreldrevandringer</a:t>
            </a:r>
          </a:p>
          <a:p>
            <a:pPr lvl="5"/>
            <a:r>
              <a:rPr lang="nb-NO" dirty="0">
                <a:sym typeface="Wingdings" panose="05000000000000000000" pitchFamily="2" charset="2"/>
              </a:rPr>
              <a:t>9 Klasse  Natteravn</a:t>
            </a:r>
          </a:p>
          <a:p>
            <a:pPr lvl="5"/>
            <a:r>
              <a:rPr lang="nb-NO" dirty="0">
                <a:sym typeface="Wingdings" panose="05000000000000000000" pitchFamily="2" charset="2"/>
              </a:rPr>
              <a:t>10 Klasse </a:t>
            </a:r>
          </a:p>
          <a:p>
            <a:pPr marL="2743200" lvl="6" indent="0">
              <a:buNone/>
            </a:pPr>
            <a:r>
              <a:rPr lang="nb-NO" dirty="0">
                <a:sym typeface="Wingdings" panose="05000000000000000000" pitchFamily="2" charset="2"/>
              </a:rPr>
              <a:t>	 Bragdøya overnatting Klassevis: Skolen har aktiviteter på 	dagtid. På ettermiddagen overtar foreldre for mat, hygge og 	overnatting</a:t>
            </a:r>
          </a:p>
          <a:p>
            <a:pPr marL="2743200" lvl="6" indent="0">
              <a:buNone/>
            </a:pPr>
            <a:r>
              <a:rPr lang="nb-NO" dirty="0">
                <a:sym typeface="Wingdings" panose="05000000000000000000" pitchFamily="2" charset="2"/>
              </a:rPr>
              <a:t>	 Skoleball i samarbeid med skolen på kveldstid</a:t>
            </a:r>
          </a:p>
          <a:p>
            <a:pPr marL="2743200" lvl="6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lvl="4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997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4B3793-0E70-3B0F-83D2-21759342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ANNET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0D735A-974D-6CF4-0154-044D7D5D5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FAU referat ligger på skolens hjemmeside</a:t>
            </a:r>
          </a:p>
          <a:p>
            <a:endParaRPr lang="nb-NO" dirty="0"/>
          </a:p>
          <a:p>
            <a:r>
              <a:rPr lang="nb-NO" dirty="0"/>
              <a:t>Info om mobil bruk på Grim skole</a:t>
            </a:r>
          </a:p>
          <a:p>
            <a:endParaRPr lang="nb-NO" dirty="0"/>
          </a:p>
          <a:p>
            <a:r>
              <a:rPr lang="nb-NO" dirty="0"/>
              <a:t>Framsnakk av Grim skole</a:t>
            </a:r>
          </a:p>
          <a:p>
            <a:pPr lvl="5"/>
            <a:r>
              <a:rPr lang="nb-NO" dirty="0"/>
              <a:t>Elever fra Grim skole har godt rykte fra Videregående skoler</a:t>
            </a:r>
          </a:p>
          <a:p>
            <a:pPr lvl="5"/>
            <a:r>
              <a:rPr lang="nb-NO" dirty="0"/>
              <a:t>Ryktet stemmer ikke lengre</a:t>
            </a:r>
          </a:p>
          <a:p>
            <a:pPr lvl="5"/>
            <a:r>
              <a:rPr lang="nb-NO" dirty="0"/>
              <a:t>Flott mangfoldig skole med plass til alle</a:t>
            </a:r>
          </a:p>
          <a:p>
            <a:pPr lvl="5"/>
            <a:endParaRPr lang="nb-NO" dirty="0"/>
          </a:p>
          <a:p>
            <a:pPr lvl="3"/>
            <a:r>
              <a:rPr lang="nb-NO" sz="2800" dirty="0"/>
              <a:t>Hærverk</a:t>
            </a:r>
          </a:p>
          <a:p>
            <a:pPr lvl="5"/>
            <a:r>
              <a:rPr lang="nb-NO" sz="1900" dirty="0"/>
              <a:t>Snakk om  dette hjemme. Forekommer dessverre og har høye kostnader for skolen</a:t>
            </a:r>
          </a:p>
          <a:p>
            <a:pPr lvl="5"/>
            <a:r>
              <a:rPr lang="nb-NO" sz="1900" dirty="0"/>
              <a:t>Det meste av hærverk dreier seg om vilkårlige ødeleggelser, tilsynelatende uten hensikt eller vinning for den eller dem som utfører det</a:t>
            </a:r>
          </a:p>
          <a:p>
            <a:pPr lvl="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0480098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242C41"/>
      </a:dk2>
      <a:lt2>
        <a:srgbClr val="E8E6E2"/>
      </a:lt2>
      <a:accent1>
        <a:srgbClr val="6E92EE"/>
      </a:accent1>
      <a:accent2>
        <a:srgbClr val="2AAEE7"/>
      </a:accent2>
      <a:accent3>
        <a:srgbClr val="37B4A6"/>
      </a:accent3>
      <a:accent4>
        <a:srgbClr val="32B870"/>
      </a:accent4>
      <a:accent5>
        <a:srgbClr val="2DBB34"/>
      </a:accent5>
      <a:accent6>
        <a:srgbClr val="67B43A"/>
      </a:accent6>
      <a:hlink>
        <a:srgbClr val="918158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7BE227D4A3E34195759BAA969D53E4" ma:contentTypeVersion="14" ma:contentTypeDescription="Opprett et nytt dokument." ma:contentTypeScope="" ma:versionID="da1a59595b458773793f0ec3b45fb538">
  <xsd:schema xmlns:xsd="http://www.w3.org/2001/XMLSchema" xmlns:xs="http://www.w3.org/2001/XMLSchema" xmlns:p="http://schemas.microsoft.com/office/2006/metadata/properties" xmlns:ns2="2790f669-d03f-4eb5-ac7d-c2e4ddc07686" xmlns:ns3="82b9b2a5-ac0f-4ba1-944b-1be49df03fef" targetNamespace="http://schemas.microsoft.com/office/2006/metadata/properties" ma:root="true" ma:fieldsID="5ebbea85002aa8150be594867084df4b" ns2:_="" ns3:_="">
    <xsd:import namespace="2790f669-d03f-4eb5-ac7d-c2e4ddc07686"/>
    <xsd:import namespace="82b9b2a5-ac0f-4ba1-944b-1be49df03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0f669-d03f-4eb5-ac7d-c2e4ddc076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eeaa9471-3809-4903-bebf-111d1dca56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b9b2a5-ac0f-4ba1-944b-1be49df03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fe7473f-3af0-4a2e-93d2-ccfed6abcc8e}" ma:internalName="TaxCatchAll" ma:showField="CatchAllData" ma:web="82b9b2a5-ac0f-4ba1-944b-1be49df03f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90f669-d03f-4eb5-ac7d-c2e4ddc07686">
      <Terms xmlns="http://schemas.microsoft.com/office/infopath/2007/PartnerControls"/>
    </lcf76f155ced4ddcb4097134ff3c332f>
    <TaxCatchAll xmlns="82b9b2a5-ac0f-4ba1-944b-1be49df03fef" xsi:nil="true"/>
  </documentManagement>
</p:properties>
</file>

<file path=customXml/itemProps1.xml><?xml version="1.0" encoding="utf-8"?>
<ds:datastoreItem xmlns:ds="http://schemas.openxmlformats.org/officeDocument/2006/customXml" ds:itemID="{EF87C12A-4F4B-4A4B-89F0-7EC999640E38}"/>
</file>

<file path=customXml/itemProps2.xml><?xml version="1.0" encoding="utf-8"?>
<ds:datastoreItem xmlns:ds="http://schemas.openxmlformats.org/officeDocument/2006/customXml" ds:itemID="{56C7AD7F-5DBA-4DA4-AA71-4D4F54B6D809}"/>
</file>

<file path=customXml/itemProps3.xml><?xml version="1.0" encoding="utf-8"?>
<ds:datastoreItem xmlns:ds="http://schemas.openxmlformats.org/officeDocument/2006/customXml" ds:itemID="{7F542E31-0F13-4141-AF18-4AFECEB5E026}"/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395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Posterama</vt:lpstr>
      <vt:lpstr>SineVTI</vt:lpstr>
      <vt:lpstr>FAU</vt:lpstr>
      <vt:lpstr>Velkommen til FAU</vt:lpstr>
      <vt:lpstr>Foreldre engasjement</vt:lpstr>
      <vt:lpstr>Foreldrerollen</vt:lpstr>
      <vt:lpstr>Praktisk informasjon bestemt i FAU</vt:lpstr>
      <vt:lpstr>Praktisk informasjon bestemt i FAU</vt:lpstr>
      <vt:lpstr>ANNET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</dc:title>
  <dc:creator>Frank Kilnes</dc:creator>
  <cp:lastModifiedBy>Åse Marit Eikestøl</cp:lastModifiedBy>
  <cp:revision>3</cp:revision>
  <dcterms:created xsi:type="dcterms:W3CDTF">2023-03-06T18:01:03Z</dcterms:created>
  <dcterms:modified xsi:type="dcterms:W3CDTF">2023-03-29T14:52:52Z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0x010100237BE227D4A3E34195759BAA969D53E4</vt:lpwstr>
  </property>
</Properties>
</file>